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A03D-B124-D32B-A2FC-C310E661E9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454B910A-0013-D6F2-86DF-E068DFE4E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FD0C887-44A7-65DB-B39E-A843392639D7}"/>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5" name="Footer Placeholder 4">
            <a:extLst>
              <a:ext uri="{FF2B5EF4-FFF2-40B4-BE49-F238E27FC236}">
                <a16:creationId xmlns:a16="http://schemas.microsoft.com/office/drawing/2014/main" id="{78C99A85-9DBA-415F-DD1F-DD7D29B1C82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EA77A48-11F9-121D-2DA4-3377EEA33B5B}"/>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2814321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4BE4-21A0-D9D9-15E8-35ADF8B15C9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4E11D71-A057-D16C-4C20-37A359EB4E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6200A80-0D44-4466-692C-CE976A6AF5DA}"/>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5" name="Footer Placeholder 4">
            <a:extLst>
              <a:ext uri="{FF2B5EF4-FFF2-40B4-BE49-F238E27FC236}">
                <a16:creationId xmlns:a16="http://schemas.microsoft.com/office/drawing/2014/main" id="{EE4FC912-E114-CC23-3E70-94B12604ACE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7D0099D-A5E1-37B5-5958-CC438E0EE163}"/>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42871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732621-4D44-8EA0-971B-2A69C3A6D6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D82F264-72A0-4F54-F7F2-FA36490799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8BCC1A4-D6EB-37E7-223F-E77699FF6C89}"/>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5" name="Footer Placeholder 4">
            <a:extLst>
              <a:ext uri="{FF2B5EF4-FFF2-40B4-BE49-F238E27FC236}">
                <a16:creationId xmlns:a16="http://schemas.microsoft.com/office/drawing/2014/main" id="{0B2BF864-FE12-320D-2A71-54A852F53E1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98E0FCE-7C5F-5567-DD53-52D5DACD087B}"/>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62559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C7BC-2511-6833-104C-7F612D021BC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9E978FC-074B-926B-E080-E54620CFC5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9D9E9C2-3551-F6F0-1842-4D31BEC4F879}"/>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5" name="Footer Placeholder 4">
            <a:extLst>
              <a:ext uri="{FF2B5EF4-FFF2-40B4-BE49-F238E27FC236}">
                <a16:creationId xmlns:a16="http://schemas.microsoft.com/office/drawing/2014/main" id="{18F635ED-8442-E497-45A9-D885A2DB23D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E12BCCA-BD44-3B3A-2E53-E379CFE9CC68}"/>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420017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B890-5C06-5D07-6BF8-B39632280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DF5F14CF-7D30-266F-EECC-0150335C1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843A8C-6FE1-5125-EA2F-FE8321FE8E3A}"/>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5" name="Footer Placeholder 4">
            <a:extLst>
              <a:ext uri="{FF2B5EF4-FFF2-40B4-BE49-F238E27FC236}">
                <a16:creationId xmlns:a16="http://schemas.microsoft.com/office/drawing/2014/main" id="{3FA4E39A-323D-0B8E-19C4-665661EE496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33BEF46-188C-AF4A-3AF8-06F9B674DD8A}"/>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25246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A1D7-3561-0716-9C4A-DC7E5053435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7354BEE-571D-F131-204E-FC98CFA0AC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C73E82F-6C9F-0A41-19E3-FD4E2A62F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AA154C35-D754-E6DC-E288-BE164C763476}"/>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6" name="Footer Placeholder 5">
            <a:extLst>
              <a:ext uri="{FF2B5EF4-FFF2-40B4-BE49-F238E27FC236}">
                <a16:creationId xmlns:a16="http://schemas.microsoft.com/office/drawing/2014/main" id="{187C6041-9A58-4C9F-4313-B066ACF462E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DC6101-C138-B9A3-08F6-E41F03DA5C3A}"/>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330942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8846-116A-D352-20C6-A1FC3703A0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F8E3A56-F825-BF82-27B3-D18D0AD38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EBF59B-996E-5D8D-B6B7-095E5B60B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C8F3780-BDD3-96A8-C15A-6FDD9680F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7A0078-AAEF-5883-DEF0-4F4AB00D0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604DF19-BFE4-8944-811E-5B2719631106}"/>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8" name="Footer Placeholder 7">
            <a:extLst>
              <a:ext uri="{FF2B5EF4-FFF2-40B4-BE49-F238E27FC236}">
                <a16:creationId xmlns:a16="http://schemas.microsoft.com/office/drawing/2014/main" id="{B779D3AE-EA25-9EA2-EE3E-3AF11E9946A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EF1C80EB-E9F1-44FF-28EC-0F8B7D166632}"/>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123028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B0DB-78D1-6245-AD01-6F5CCCAF71E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C803414-624E-DD4A-566E-872AEEEB0AFD}"/>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4" name="Footer Placeholder 3">
            <a:extLst>
              <a:ext uri="{FF2B5EF4-FFF2-40B4-BE49-F238E27FC236}">
                <a16:creationId xmlns:a16="http://schemas.microsoft.com/office/drawing/2014/main" id="{7AD6F904-6352-0D3E-27BE-1291FF3B43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AEA2C1C1-FCE0-39F0-4E3A-D1B3C37D94E3}"/>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246078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05FAC-3DC6-4A34-6D37-50F004433130}"/>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3" name="Footer Placeholder 2">
            <a:extLst>
              <a:ext uri="{FF2B5EF4-FFF2-40B4-BE49-F238E27FC236}">
                <a16:creationId xmlns:a16="http://schemas.microsoft.com/office/drawing/2014/main" id="{EE462E26-C275-238F-AEEB-C994DCCA9F8E}"/>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1575F24-4770-7E50-01F0-6D22A1757A6E}"/>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226120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1CE8-3113-4A30-82FD-117506197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40A9BAE-22E5-AC26-957E-42AB4CEC4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CE747038-8B6E-EB13-0994-B024D4AF6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3E5B7-2D88-7491-0996-A055C307DCDB}"/>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6" name="Footer Placeholder 5">
            <a:extLst>
              <a:ext uri="{FF2B5EF4-FFF2-40B4-BE49-F238E27FC236}">
                <a16:creationId xmlns:a16="http://schemas.microsoft.com/office/drawing/2014/main" id="{C1A7D296-C4AC-A873-EA55-5FCD1871A90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DD502F2-227F-AE07-81FA-75A2488FE27E}"/>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152856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AD6A3-5BF3-F2CF-AC85-868DF5A9C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FA0453A-B2AC-80F9-7343-162BAF698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002EFAB-9C2A-3880-3464-99653A698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289D1-13FA-4612-4346-8AEF595E04AF}"/>
              </a:ext>
            </a:extLst>
          </p:cNvPr>
          <p:cNvSpPr>
            <a:spLocks noGrp="1"/>
          </p:cNvSpPr>
          <p:nvPr>
            <p:ph type="dt" sz="half" idx="10"/>
          </p:nvPr>
        </p:nvSpPr>
        <p:spPr/>
        <p:txBody>
          <a:bodyPr/>
          <a:lstStyle/>
          <a:p>
            <a:fld id="{C15E33DA-0549-4BCD-95A7-763844A78975}" type="datetimeFigureOut">
              <a:rPr lang="en-ZA" smtClean="0"/>
              <a:t>14 Feb 2024</a:t>
            </a:fld>
            <a:endParaRPr lang="en-ZA"/>
          </a:p>
        </p:txBody>
      </p:sp>
      <p:sp>
        <p:nvSpPr>
          <p:cNvPr id="6" name="Footer Placeholder 5">
            <a:extLst>
              <a:ext uri="{FF2B5EF4-FFF2-40B4-BE49-F238E27FC236}">
                <a16:creationId xmlns:a16="http://schemas.microsoft.com/office/drawing/2014/main" id="{FFB4530B-08E5-5756-5E4C-0B4FB9C69B2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1E7A821-317A-F60C-4D3B-5ECD8E9B70B4}"/>
              </a:ext>
            </a:extLst>
          </p:cNvPr>
          <p:cNvSpPr>
            <a:spLocks noGrp="1"/>
          </p:cNvSpPr>
          <p:nvPr>
            <p:ph type="sldNum" sz="quarter" idx="12"/>
          </p:nvPr>
        </p:nvSpPr>
        <p:spPr/>
        <p:txBody>
          <a:bodyPr/>
          <a:lstStyle/>
          <a:p>
            <a:fld id="{53D8C2B3-A2BD-4B9C-93A5-51ECC99874CD}" type="slidenum">
              <a:rPr lang="en-ZA" smtClean="0"/>
              <a:t>‹#›</a:t>
            </a:fld>
            <a:endParaRPr lang="en-ZA"/>
          </a:p>
        </p:txBody>
      </p:sp>
    </p:spTree>
    <p:extLst>
      <p:ext uri="{BB962C8B-B14F-4D97-AF65-F5344CB8AC3E}">
        <p14:creationId xmlns:p14="http://schemas.microsoft.com/office/powerpoint/2010/main" val="63063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21B6D2-98E7-C0D7-E9E6-B59E8B520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6C97C00-1232-90CD-7830-BA05F9C7C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82B89EC-F337-6E9B-A317-6A2FF756F5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E33DA-0549-4BCD-95A7-763844A78975}" type="datetimeFigureOut">
              <a:rPr lang="en-ZA" smtClean="0"/>
              <a:t>14 Feb 2024</a:t>
            </a:fld>
            <a:endParaRPr lang="en-ZA"/>
          </a:p>
        </p:txBody>
      </p:sp>
      <p:sp>
        <p:nvSpPr>
          <p:cNvPr id="5" name="Footer Placeholder 4">
            <a:extLst>
              <a:ext uri="{FF2B5EF4-FFF2-40B4-BE49-F238E27FC236}">
                <a16:creationId xmlns:a16="http://schemas.microsoft.com/office/drawing/2014/main" id="{CAC5E339-40E2-933D-B4C8-555B68858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E799D9B2-C46B-CA92-80BD-45E924021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8C2B3-A2BD-4B9C-93A5-51ECC99874CD}" type="slidenum">
              <a:rPr lang="en-ZA" smtClean="0"/>
              <a:t>‹#›</a:t>
            </a:fld>
            <a:endParaRPr lang="en-ZA"/>
          </a:p>
        </p:txBody>
      </p:sp>
    </p:spTree>
    <p:extLst>
      <p:ext uri="{BB962C8B-B14F-4D97-AF65-F5344CB8AC3E}">
        <p14:creationId xmlns:p14="http://schemas.microsoft.com/office/powerpoint/2010/main" val="123774186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FBB7-062F-6EF9-3E66-62825D294CE2}"/>
              </a:ext>
            </a:extLst>
          </p:cNvPr>
          <p:cNvSpPr>
            <a:spLocks noGrp="1"/>
          </p:cNvSpPr>
          <p:nvPr>
            <p:ph type="ctrTitle"/>
          </p:nvPr>
        </p:nvSpPr>
        <p:spPr>
          <a:xfrm>
            <a:off x="1524000" y="2862817"/>
            <a:ext cx="9144000" cy="1313398"/>
          </a:xfrm>
        </p:spPr>
        <p:txBody>
          <a:bodyPr/>
          <a:lstStyle/>
          <a:p>
            <a:r>
              <a:rPr lang="en-ZA"/>
              <a:t>Scandia </a:t>
            </a:r>
            <a:r>
              <a:rPr lang="en-ZA" dirty="0"/>
              <a:t>Wellness Centre</a:t>
            </a:r>
          </a:p>
        </p:txBody>
      </p:sp>
      <p:sp>
        <p:nvSpPr>
          <p:cNvPr id="3" name="Subtitle 2">
            <a:extLst>
              <a:ext uri="{FF2B5EF4-FFF2-40B4-BE49-F238E27FC236}">
                <a16:creationId xmlns:a16="http://schemas.microsoft.com/office/drawing/2014/main" id="{1F5E8FDC-1188-4C3F-4F81-F11E4DF9F7D9}"/>
              </a:ext>
            </a:extLst>
          </p:cNvPr>
          <p:cNvSpPr>
            <a:spLocks noGrp="1"/>
          </p:cNvSpPr>
          <p:nvPr>
            <p:ph type="subTitle" idx="1"/>
          </p:nvPr>
        </p:nvSpPr>
        <p:spPr>
          <a:xfrm>
            <a:off x="1524000" y="4759856"/>
            <a:ext cx="9144000" cy="958556"/>
          </a:xfrm>
        </p:spPr>
        <p:txBody>
          <a:bodyPr>
            <a:normAutofit/>
          </a:bodyPr>
          <a:lstStyle/>
          <a:p>
            <a:r>
              <a:rPr lang="en-ZA" sz="3600" dirty="0"/>
              <a:t>The Health and Vitality concept </a:t>
            </a:r>
          </a:p>
        </p:txBody>
      </p:sp>
      <p:pic>
        <p:nvPicPr>
          <p:cNvPr id="5" name="Picture 4">
            <a:extLst>
              <a:ext uri="{FF2B5EF4-FFF2-40B4-BE49-F238E27FC236}">
                <a16:creationId xmlns:a16="http://schemas.microsoft.com/office/drawing/2014/main" id="{141E65CB-8174-9048-423D-FB1231AE0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230" y="909382"/>
            <a:ext cx="4812698" cy="1600000"/>
          </a:xfrm>
          <a:prstGeom prst="rect">
            <a:avLst/>
          </a:prstGeom>
        </p:spPr>
      </p:pic>
    </p:spTree>
    <p:extLst>
      <p:ext uri="{BB962C8B-B14F-4D97-AF65-F5344CB8AC3E}">
        <p14:creationId xmlns:p14="http://schemas.microsoft.com/office/powerpoint/2010/main" val="397269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B7F9-E4AE-498C-6D38-A68C088BB9B6}"/>
              </a:ext>
            </a:extLst>
          </p:cNvPr>
          <p:cNvSpPr>
            <a:spLocks noGrp="1"/>
          </p:cNvSpPr>
          <p:nvPr>
            <p:ph type="title"/>
          </p:nvPr>
        </p:nvSpPr>
        <p:spPr/>
        <p:txBody>
          <a:bodyPr/>
          <a:lstStyle/>
          <a:p>
            <a:r>
              <a:rPr lang="en-ZA" dirty="0"/>
              <a:t>Steam room, Shower or Therapy cabin</a:t>
            </a:r>
          </a:p>
        </p:txBody>
      </p:sp>
      <p:pic>
        <p:nvPicPr>
          <p:cNvPr id="6" name="Picture Placeholder 5">
            <a:extLst>
              <a:ext uri="{FF2B5EF4-FFF2-40B4-BE49-F238E27FC236}">
                <a16:creationId xmlns:a16="http://schemas.microsoft.com/office/drawing/2014/main" id="{F8D8B128-9D97-144A-06EB-DF2309B2351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8344468" y="345056"/>
            <a:ext cx="3469493" cy="3083944"/>
          </a:xfrm>
        </p:spPr>
      </p:pic>
      <p:sp>
        <p:nvSpPr>
          <p:cNvPr id="4" name="Text Placeholder 3">
            <a:extLst>
              <a:ext uri="{FF2B5EF4-FFF2-40B4-BE49-F238E27FC236}">
                <a16:creationId xmlns:a16="http://schemas.microsoft.com/office/drawing/2014/main" id="{3240C214-DC8F-E0D8-067C-FFFA4ECAC355}"/>
              </a:ext>
            </a:extLst>
          </p:cNvPr>
          <p:cNvSpPr>
            <a:spLocks noGrp="1"/>
          </p:cNvSpPr>
          <p:nvPr>
            <p:ph type="body" sz="half" idx="2"/>
          </p:nvPr>
        </p:nvSpPr>
        <p:spPr/>
        <p:txBody>
          <a:bodyPr>
            <a:normAutofit/>
          </a:bodyPr>
          <a:lstStyle/>
          <a:p>
            <a:r>
              <a:rPr lang="en-ZA" dirty="0"/>
              <a:t>Choice between a Steam room, Steam Shower or a Hydro message steam shower with a whirlpool.</a:t>
            </a:r>
          </a:p>
          <a:p>
            <a:r>
              <a:rPr lang="en-US" dirty="0"/>
              <a:t>The Steam room is like a tropical paradise. It’s a cozy enclosed space, that releases water vapor into the air and creates a hot, humid, and oh-so-invigorating atmosphere,</a:t>
            </a:r>
          </a:p>
          <a:p>
            <a:r>
              <a:rPr lang="en-US" dirty="0"/>
              <a:t>The ambient temperature in a Steam room can go up to 60 degrees. All Steam room comes with a digital control panels, requires a plant room outside the Steam room or in a protected area not further than 10m. </a:t>
            </a:r>
          </a:p>
          <a:p>
            <a:r>
              <a:rPr lang="en-US" dirty="0"/>
              <a:t>Custom build Steam units can vary in prices.</a:t>
            </a:r>
          </a:p>
          <a:p>
            <a:r>
              <a:rPr lang="en-US" dirty="0"/>
              <a:t>Enquire within.</a:t>
            </a:r>
            <a:endParaRPr lang="en-ZA" dirty="0"/>
          </a:p>
        </p:txBody>
      </p:sp>
      <p:pic>
        <p:nvPicPr>
          <p:cNvPr id="8" name="Picture 7">
            <a:extLst>
              <a:ext uri="{FF2B5EF4-FFF2-40B4-BE49-F238E27FC236}">
                <a16:creationId xmlns:a16="http://schemas.microsoft.com/office/drawing/2014/main" id="{49DD67F6-0CBE-8FFD-0643-FA75E3C27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467" y="3429000"/>
            <a:ext cx="3469493" cy="3083944"/>
          </a:xfrm>
          <a:prstGeom prst="rect">
            <a:avLst/>
          </a:prstGeom>
        </p:spPr>
      </p:pic>
      <p:pic>
        <p:nvPicPr>
          <p:cNvPr id="10" name="Picture 9">
            <a:extLst>
              <a:ext uri="{FF2B5EF4-FFF2-40B4-BE49-F238E27FC236}">
                <a16:creationId xmlns:a16="http://schemas.microsoft.com/office/drawing/2014/main" id="{9E3BC0A3-64A2-7617-BD5C-CAC007105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026" y="667034"/>
            <a:ext cx="3572442" cy="5523932"/>
          </a:xfrm>
          <a:prstGeom prst="rect">
            <a:avLst/>
          </a:prstGeom>
        </p:spPr>
      </p:pic>
      <p:pic>
        <p:nvPicPr>
          <p:cNvPr id="5" name="Picture 4">
            <a:extLst>
              <a:ext uri="{FF2B5EF4-FFF2-40B4-BE49-F238E27FC236}">
                <a16:creationId xmlns:a16="http://schemas.microsoft.com/office/drawing/2014/main" id="{1DEF396D-DB93-D67B-24CD-5D8E0CA95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441" y="74068"/>
            <a:ext cx="2752092" cy="914944"/>
          </a:xfrm>
          <a:prstGeom prst="rect">
            <a:avLst/>
          </a:prstGeom>
        </p:spPr>
      </p:pic>
    </p:spTree>
    <p:extLst>
      <p:ext uri="{BB962C8B-B14F-4D97-AF65-F5344CB8AC3E}">
        <p14:creationId xmlns:p14="http://schemas.microsoft.com/office/powerpoint/2010/main" val="10521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26D2-4F2D-7FEA-C7AF-4077997F2E54}"/>
              </a:ext>
            </a:extLst>
          </p:cNvPr>
          <p:cNvSpPr>
            <a:spLocks noGrp="1"/>
          </p:cNvSpPr>
          <p:nvPr>
            <p:ph type="title"/>
          </p:nvPr>
        </p:nvSpPr>
        <p:spPr/>
        <p:txBody>
          <a:bodyPr/>
          <a:lstStyle/>
          <a:p>
            <a:r>
              <a:rPr lang="en-ZA" dirty="0"/>
              <a:t>Composite or Natural decking</a:t>
            </a:r>
          </a:p>
        </p:txBody>
      </p:sp>
      <p:pic>
        <p:nvPicPr>
          <p:cNvPr id="6" name="Picture Placeholder 5">
            <a:extLst>
              <a:ext uri="{FF2B5EF4-FFF2-40B4-BE49-F238E27FC236}">
                <a16:creationId xmlns:a16="http://schemas.microsoft.com/office/drawing/2014/main" id="{43DE9922-D348-610B-31E5-F7010328DFC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007" r="12007"/>
          <a:stretch>
            <a:fillRect/>
          </a:stretch>
        </p:blipFill>
        <p:spPr>
          <a:xfrm>
            <a:off x="5183188" y="987425"/>
            <a:ext cx="3537200" cy="2793005"/>
          </a:xfrm>
        </p:spPr>
      </p:pic>
      <p:sp>
        <p:nvSpPr>
          <p:cNvPr id="4" name="Text Placeholder 3">
            <a:extLst>
              <a:ext uri="{FF2B5EF4-FFF2-40B4-BE49-F238E27FC236}">
                <a16:creationId xmlns:a16="http://schemas.microsoft.com/office/drawing/2014/main" id="{F7F41294-A10C-775B-CE2F-902918CED5C1}"/>
              </a:ext>
            </a:extLst>
          </p:cNvPr>
          <p:cNvSpPr>
            <a:spLocks noGrp="1"/>
          </p:cNvSpPr>
          <p:nvPr>
            <p:ph type="body" sz="half" idx="2"/>
          </p:nvPr>
        </p:nvSpPr>
        <p:spPr/>
        <p:txBody>
          <a:bodyPr>
            <a:normAutofit/>
          </a:bodyPr>
          <a:lstStyle/>
          <a:p>
            <a:r>
              <a:rPr lang="en-ZA" dirty="0"/>
              <a:t>The choice between natural or composite decking is a preference where natural decking has its own vibrant aesthetic looks, has a unique distinction with its natural grains, knots and will eventually fade and turn into a beautiful grey colour with age.</a:t>
            </a:r>
          </a:p>
          <a:p>
            <a:endParaRPr lang="en-ZA" dirty="0"/>
          </a:p>
          <a:p>
            <a:r>
              <a:rPr lang="en-ZA" dirty="0"/>
              <a:t>Where composite decking comes in 2 forms, one a even tone colour in a variety of choices and two with an extrusion capping on given the surface a more natural woodgrain look and protect the surface for a longer time period. Both has different lifespan warrantees. The decking can also be done in a steel or timber sub structure. </a:t>
            </a:r>
          </a:p>
        </p:txBody>
      </p:sp>
      <p:pic>
        <p:nvPicPr>
          <p:cNvPr id="8" name="Picture 7">
            <a:extLst>
              <a:ext uri="{FF2B5EF4-FFF2-40B4-BE49-F238E27FC236}">
                <a16:creationId xmlns:a16="http://schemas.microsoft.com/office/drawing/2014/main" id="{EAB03DEC-CABE-E3E9-A513-883000720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905" y="3272547"/>
            <a:ext cx="3732473" cy="2377625"/>
          </a:xfrm>
          <a:prstGeom prst="rect">
            <a:avLst/>
          </a:prstGeom>
        </p:spPr>
      </p:pic>
      <p:pic>
        <p:nvPicPr>
          <p:cNvPr id="10" name="Picture 9">
            <a:extLst>
              <a:ext uri="{FF2B5EF4-FFF2-40B4-BE49-F238E27FC236}">
                <a16:creationId xmlns:a16="http://schemas.microsoft.com/office/drawing/2014/main" id="{B32AA5A5-E950-1E78-645C-D8BACAB68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94" y="115226"/>
            <a:ext cx="3366241" cy="978465"/>
          </a:xfrm>
          <a:prstGeom prst="rect">
            <a:avLst/>
          </a:prstGeom>
        </p:spPr>
      </p:pic>
    </p:spTree>
    <p:extLst>
      <p:ext uri="{BB962C8B-B14F-4D97-AF65-F5344CB8AC3E}">
        <p14:creationId xmlns:p14="http://schemas.microsoft.com/office/powerpoint/2010/main" val="2390033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FB6C-37D0-00EC-A2A0-3DECD921E28F}"/>
              </a:ext>
            </a:extLst>
          </p:cNvPr>
          <p:cNvSpPr>
            <a:spLocks noGrp="1"/>
          </p:cNvSpPr>
          <p:nvPr>
            <p:ph type="title"/>
          </p:nvPr>
        </p:nvSpPr>
        <p:spPr>
          <a:xfrm>
            <a:off x="831850" y="2743199"/>
            <a:ext cx="10515600" cy="1351129"/>
          </a:xfrm>
        </p:spPr>
        <p:txBody>
          <a:bodyPr>
            <a:normAutofit/>
          </a:bodyPr>
          <a:lstStyle/>
          <a:p>
            <a:pPr algn="ctr"/>
            <a:r>
              <a:rPr lang="en-ZA" sz="4800" dirty="0"/>
              <a:t>Experience the true Scandinavian culture</a:t>
            </a:r>
          </a:p>
        </p:txBody>
      </p:sp>
      <p:sp>
        <p:nvSpPr>
          <p:cNvPr id="3" name="Text Placeholder 2">
            <a:extLst>
              <a:ext uri="{FF2B5EF4-FFF2-40B4-BE49-F238E27FC236}">
                <a16:creationId xmlns:a16="http://schemas.microsoft.com/office/drawing/2014/main" id="{09D52F01-3EE2-5661-ADED-7F96A9FE7263}"/>
              </a:ext>
            </a:extLst>
          </p:cNvPr>
          <p:cNvSpPr>
            <a:spLocks noGrp="1"/>
          </p:cNvSpPr>
          <p:nvPr>
            <p:ph type="body" idx="1"/>
          </p:nvPr>
        </p:nvSpPr>
        <p:spPr>
          <a:xfrm>
            <a:off x="831850" y="4926842"/>
            <a:ext cx="10515600" cy="1162808"/>
          </a:xfrm>
        </p:spPr>
        <p:txBody>
          <a:bodyPr/>
          <a:lstStyle/>
          <a:p>
            <a:pPr algn="ctr"/>
            <a:r>
              <a:rPr lang="en-ZA" dirty="0">
                <a:solidFill>
                  <a:schemeClr val="tx1">
                    <a:lumMod val="85000"/>
                    <a:lumOff val="15000"/>
                  </a:schemeClr>
                </a:solidFill>
              </a:rPr>
              <a:t>Contact: Gerhard 082 949 5894</a:t>
            </a:r>
          </a:p>
        </p:txBody>
      </p:sp>
      <p:pic>
        <p:nvPicPr>
          <p:cNvPr id="5" name="Picture 4">
            <a:extLst>
              <a:ext uri="{FF2B5EF4-FFF2-40B4-BE49-F238E27FC236}">
                <a16:creationId xmlns:a16="http://schemas.microsoft.com/office/drawing/2014/main" id="{42708FA9-2FA1-0D1E-B791-BDD0C1469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651" y="1143199"/>
            <a:ext cx="4812698" cy="1600000"/>
          </a:xfrm>
          <a:prstGeom prst="rect">
            <a:avLst/>
          </a:prstGeom>
        </p:spPr>
      </p:pic>
    </p:spTree>
    <p:extLst>
      <p:ext uri="{BB962C8B-B14F-4D97-AF65-F5344CB8AC3E}">
        <p14:creationId xmlns:p14="http://schemas.microsoft.com/office/powerpoint/2010/main" val="307381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9575B-4550-EFA9-9774-05006AC3243F}"/>
              </a:ext>
            </a:extLst>
          </p:cNvPr>
          <p:cNvSpPr>
            <a:spLocks noGrp="1"/>
          </p:cNvSpPr>
          <p:nvPr>
            <p:ph type="title"/>
          </p:nvPr>
        </p:nvSpPr>
        <p:spPr>
          <a:xfrm>
            <a:off x="677333" y="1132765"/>
            <a:ext cx="4094691" cy="876142"/>
          </a:xfrm>
        </p:spPr>
        <p:txBody>
          <a:bodyPr>
            <a:normAutofit fontScale="90000"/>
          </a:bodyPr>
          <a:lstStyle/>
          <a:p>
            <a:r>
              <a:rPr lang="en-ZA" dirty="0"/>
              <a:t>Scandia Wellness Centre dimensions</a:t>
            </a:r>
          </a:p>
        </p:txBody>
      </p:sp>
      <p:pic>
        <p:nvPicPr>
          <p:cNvPr id="6" name="Content Placeholder 5">
            <a:extLst>
              <a:ext uri="{FF2B5EF4-FFF2-40B4-BE49-F238E27FC236}">
                <a16:creationId xmlns:a16="http://schemas.microsoft.com/office/drawing/2014/main" id="{92341A21-F790-7099-758F-79FD47A120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6025" y="457201"/>
            <a:ext cx="6905766" cy="5411788"/>
          </a:xfrm>
        </p:spPr>
      </p:pic>
      <p:sp>
        <p:nvSpPr>
          <p:cNvPr id="4" name="Text Placeholder 3">
            <a:extLst>
              <a:ext uri="{FF2B5EF4-FFF2-40B4-BE49-F238E27FC236}">
                <a16:creationId xmlns:a16="http://schemas.microsoft.com/office/drawing/2014/main" id="{CEB8391F-2F8E-D721-FBA0-F5766F5FC2B8}"/>
              </a:ext>
            </a:extLst>
          </p:cNvPr>
          <p:cNvSpPr>
            <a:spLocks noGrp="1"/>
          </p:cNvSpPr>
          <p:nvPr>
            <p:ph type="body" sz="half" idx="2"/>
          </p:nvPr>
        </p:nvSpPr>
        <p:spPr>
          <a:xfrm>
            <a:off x="839788" y="2142699"/>
            <a:ext cx="3932237" cy="4012441"/>
          </a:xfrm>
        </p:spPr>
        <p:txBody>
          <a:bodyPr>
            <a:normAutofit fontScale="92500" lnSpcReduction="20000"/>
          </a:bodyPr>
          <a:lstStyle/>
          <a:p>
            <a:r>
              <a:rPr lang="en-ZA" dirty="0"/>
              <a:t>The layout design can easily be altered to the client specifications &amp; requirements. This is an standard setup of our Scandia Wellness Centre.</a:t>
            </a:r>
          </a:p>
          <a:p>
            <a:r>
              <a:rPr lang="en-ZA" dirty="0"/>
              <a:t>We recommend choosing the full scope within the Scandinavian concept to experience the extensive healthy culture it offers.</a:t>
            </a:r>
          </a:p>
          <a:p>
            <a:r>
              <a:rPr lang="en-ZA" dirty="0"/>
              <a:t>These dimensions are the comfortable space  required to design the centre by adding on all health amenities to fulfil the concept.</a:t>
            </a:r>
          </a:p>
          <a:p>
            <a:r>
              <a:rPr lang="en-ZA" dirty="0"/>
              <a:t>The choices of health amenities will determine the final layout space required.</a:t>
            </a:r>
          </a:p>
          <a:p>
            <a:r>
              <a:rPr lang="en-ZA" dirty="0"/>
              <a:t>Our Architect and Engineer will redesign new concept layouts should the client require a specific space to allocated the new dimensions in.</a:t>
            </a:r>
          </a:p>
          <a:p>
            <a:r>
              <a:rPr lang="en-ZA" dirty="0"/>
              <a:t>The standard setup is 12m x 9m which requires 108m2 of floor plan dimensions. </a:t>
            </a:r>
          </a:p>
          <a:p>
            <a:r>
              <a:rPr lang="en-ZA" dirty="0"/>
              <a:t>The Wellness concept does not require building plans as it is an separate freestanding entity.</a:t>
            </a:r>
          </a:p>
        </p:txBody>
      </p:sp>
      <p:pic>
        <p:nvPicPr>
          <p:cNvPr id="5" name="Picture 4">
            <a:extLst>
              <a:ext uri="{FF2B5EF4-FFF2-40B4-BE49-F238E27FC236}">
                <a16:creationId xmlns:a16="http://schemas.microsoft.com/office/drawing/2014/main" id="{2ADE0DEC-84BD-69F5-E6B4-CF5569351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857" y="122829"/>
            <a:ext cx="2902218" cy="876143"/>
          </a:xfrm>
          <a:prstGeom prst="rect">
            <a:avLst/>
          </a:prstGeom>
        </p:spPr>
      </p:pic>
    </p:spTree>
    <p:extLst>
      <p:ext uri="{BB962C8B-B14F-4D97-AF65-F5344CB8AC3E}">
        <p14:creationId xmlns:p14="http://schemas.microsoft.com/office/powerpoint/2010/main" val="172949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46A1-2DFA-F04D-74E0-E91EC67DAE08}"/>
              </a:ext>
            </a:extLst>
          </p:cNvPr>
          <p:cNvSpPr>
            <a:spLocks noGrp="1"/>
          </p:cNvSpPr>
          <p:nvPr>
            <p:ph type="title"/>
          </p:nvPr>
        </p:nvSpPr>
        <p:spPr/>
        <p:txBody>
          <a:bodyPr/>
          <a:lstStyle/>
          <a:p>
            <a:r>
              <a:rPr lang="en-ZA" dirty="0"/>
              <a:t>Clients Prerequisite Requirements</a:t>
            </a:r>
          </a:p>
        </p:txBody>
      </p:sp>
      <p:pic>
        <p:nvPicPr>
          <p:cNvPr id="8" name="Content Placeholder 7">
            <a:extLst>
              <a:ext uri="{FF2B5EF4-FFF2-40B4-BE49-F238E27FC236}">
                <a16:creationId xmlns:a16="http://schemas.microsoft.com/office/drawing/2014/main" id="{94CCC1CC-C426-B959-48BE-7BDE990BCF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989012"/>
            <a:ext cx="6472000" cy="4879976"/>
          </a:xfrm>
        </p:spPr>
      </p:pic>
      <p:sp>
        <p:nvSpPr>
          <p:cNvPr id="4" name="Text Placeholder 3">
            <a:extLst>
              <a:ext uri="{FF2B5EF4-FFF2-40B4-BE49-F238E27FC236}">
                <a16:creationId xmlns:a16="http://schemas.microsoft.com/office/drawing/2014/main" id="{AE98A2DC-E7DC-B9BC-2CDA-692D8D9B6D80}"/>
              </a:ext>
            </a:extLst>
          </p:cNvPr>
          <p:cNvSpPr>
            <a:spLocks noGrp="1"/>
          </p:cNvSpPr>
          <p:nvPr>
            <p:ph type="body" sz="half" idx="2"/>
          </p:nvPr>
        </p:nvSpPr>
        <p:spPr/>
        <p:txBody>
          <a:bodyPr>
            <a:normAutofit/>
          </a:bodyPr>
          <a:lstStyle/>
          <a:p>
            <a:r>
              <a:rPr lang="en-ZA" dirty="0"/>
              <a:t>The standard setup requirements are based on electricity and water supply to a certain point at the plant room of the Wellness centre supplied by the client. </a:t>
            </a:r>
          </a:p>
          <a:p>
            <a:r>
              <a:rPr lang="en-ZA" dirty="0"/>
              <a:t>Single and 3 Phase power supply will determine the size of the health amenities in cubic square meters. The standard size Wellness centre requires 3 Phase power supply.</a:t>
            </a:r>
          </a:p>
          <a:p>
            <a:r>
              <a:rPr lang="en-ZA" dirty="0"/>
              <a:t>Propper water pressure supply will be necessary to accommodate the Steam room, shower, hot tub and Ice bath facilities.</a:t>
            </a:r>
          </a:p>
          <a:p>
            <a:r>
              <a:rPr lang="en-ZA" dirty="0"/>
              <a:t>If the essential services requires to be incorporated into our foundation, then this can be pre-arranged to be accommodated.</a:t>
            </a:r>
          </a:p>
        </p:txBody>
      </p:sp>
      <p:pic>
        <p:nvPicPr>
          <p:cNvPr id="5" name="Picture 4">
            <a:extLst>
              <a:ext uri="{FF2B5EF4-FFF2-40B4-BE49-F238E27FC236}">
                <a16:creationId xmlns:a16="http://schemas.microsoft.com/office/drawing/2014/main" id="{4477B6D5-87C3-3208-04A4-13C45E7FE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872" y="189012"/>
            <a:ext cx="2406349" cy="800000"/>
          </a:xfrm>
          <a:prstGeom prst="rect">
            <a:avLst/>
          </a:prstGeom>
        </p:spPr>
      </p:pic>
    </p:spTree>
    <p:extLst>
      <p:ext uri="{BB962C8B-B14F-4D97-AF65-F5344CB8AC3E}">
        <p14:creationId xmlns:p14="http://schemas.microsoft.com/office/powerpoint/2010/main" val="403081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C083-B02D-3B62-AA5E-24B0938B310D}"/>
              </a:ext>
            </a:extLst>
          </p:cNvPr>
          <p:cNvSpPr>
            <a:spLocks noGrp="1"/>
          </p:cNvSpPr>
          <p:nvPr>
            <p:ph type="title"/>
          </p:nvPr>
        </p:nvSpPr>
        <p:spPr/>
        <p:txBody>
          <a:bodyPr/>
          <a:lstStyle/>
          <a:p>
            <a:r>
              <a:rPr lang="en-ZA" dirty="0"/>
              <a:t>Choice of health amenities – Left building</a:t>
            </a:r>
          </a:p>
        </p:txBody>
      </p:sp>
      <p:pic>
        <p:nvPicPr>
          <p:cNvPr id="8" name="Picture Placeholder 7">
            <a:extLst>
              <a:ext uri="{FF2B5EF4-FFF2-40B4-BE49-F238E27FC236}">
                <a16:creationId xmlns:a16="http://schemas.microsoft.com/office/drawing/2014/main" id="{2D89E400-9822-ED10-3C6B-DACE11A351D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443" b="5443"/>
          <a:stretch>
            <a:fillRect/>
          </a:stretch>
        </p:blipFill>
        <p:spPr/>
      </p:pic>
      <p:sp>
        <p:nvSpPr>
          <p:cNvPr id="4" name="Text Placeholder 3">
            <a:extLst>
              <a:ext uri="{FF2B5EF4-FFF2-40B4-BE49-F238E27FC236}">
                <a16:creationId xmlns:a16="http://schemas.microsoft.com/office/drawing/2014/main" id="{907662F8-C7F4-9C23-7B1D-9899EF2ADE22}"/>
              </a:ext>
            </a:extLst>
          </p:cNvPr>
          <p:cNvSpPr>
            <a:spLocks noGrp="1"/>
          </p:cNvSpPr>
          <p:nvPr>
            <p:ph type="body" sz="half" idx="2"/>
          </p:nvPr>
        </p:nvSpPr>
        <p:spPr/>
        <p:txBody>
          <a:bodyPr>
            <a:normAutofit fontScale="92500" lnSpcReduction="10000"/>
          </a:bodyPr>
          <a:lstStyle/>
          <a:p>
            <a:r>
              <a:rPr lang="en-ZA" dirty="0"/>
              <a:t>The combination of health amenities choices on the left building are:</a:t>
            </a:r>
          </a:p>
          <a:p>
            <a:pPr marL="342900" indent="-342900">
              <a:buAutoNum type="arabicParenR"/>
            </a:pPr>
            <a:r>
              <a:rPr lang="en-ZA" dirty="0"/>
              <a:t>Steam room</a:t>
            </a:r>
          </a:p>
          <a:p>
            <a:pPr marL="342900" indent="-342900">
              <a:buAutoNum type="arabicParenR"/>
            </a:pPr>
            <a:r>
              <a:rPr lang="en-ZA" dirty="0"/>
              <a:t>Jacuzzi / hot tub</a:t>
            </a:r>
          </a:p>
          <a:p>
            <a:pPr marL="342900" indent="-342900">
              <a:buAutoNum type="arabicParenR"/>
            </a:pPr>
            <a:r>
              <a:rPr lang="en-ZA" dirty="0"/>
              <a:t>Ice bath</a:t>
            </a:r>
          </a:p>
          <a:p>
            <a:pPr marL="342900" indent="-342900">
              <a:buAutoNum type="arabicParenR"/>
            </a:pPr>
            <a:r>
              <a:rPr lang="en-ZA" dirty="0"/>
              <a:t>Shower therapy with hydro massage, steam shower and whirlpool.</a:t>
            </a:r>
          </a:p>
          <a:p>
            <a:r>
              <a:rPr lang="en-ZA" dirty="0"/>
              <a:t>Should a Steam room be required with an Hot tub and Ice bath, the layout will change.</a:t>
            </a:r>
          </a:p>
          <a:p>
            <a:r>
              <a:rPr lang="en-ZA" dirty="0"/>
              <a:t>This can be allocated on the right hand side if required. The two rooms on opposite ends are symmetrical to each other. </a:t>
            </a:r>
          </a:p>
          <a:p>
            <a:r>
              <a:rPr lang="en-US" dirty="0"/>
              <a:t>Choices of materials will be finalized with site meeting,</a:t>
            </a:r>
          </a:p>
          <a:p>
            <a:endParaRPr lang="en-ZA" dirty="0"/>
          </a:p>
          <a:p>
            <a:endParaRPr lang="en-ZA" dirty="0"/>
          </a:p>
        </p:txBody>
      </p:sp>
      <p:pic>
        <p:nvPicPr>
          <p:cNvPr id="5" name="Picture 4">
            <a:extLst>
              <a:ext uri="{FF2B5EF4-FFF2-40B4-BE49-F238E27FC236}">
                <a16:creationId xmlns:a16="http://schemas.microsoft.com/office/drawing/2014/main" id="{78DEDD4C-87AD-EFCA-1B95-6893DF60E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523" y="58869"/>
            <a:ext cx="2793036" cy="928556"/>
          </a:xfrm>
          <a:prstGeom prst="rect">
            <a:avLst/>
          </a:prstGeom>
        </p:spPr>
      </p:pic>
    </p:spTree>
    <p:extLst>
      <p:ext uri="{BB962C8B-B14F-4D97-AF65-F5344CB8AC3E}">
        <p14:creationId xmlns:p14="http://schemas.microsoft.com/office/powerpoint/2010/main" val="152489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D4B0-EE14-5BA4-B3E3-F727D85FF745}"/>
              </a:ext>
            </a:extLst>
          </p:cNvPr>
          <p:cNvSpPr>
            <a:spLocks noGrp="1"/>
          </p:cNvSpPr>
          <p:nvPr>
            <p:ph type="title"/>
          </p:nvPr>
        </p:nvSpPr>
        <p:spPr/>
        <p:txBody>
          <a:bodyPr/>
          <a:lstStyle/>
          <a:p>
            <a:r>
              <a:rPr lang="en-US" dirty="0"/>
              <a:t>Choice of health amenities – Right building</a:t>
            </a:r>
            <a:endParaRPr lang="en-ZA" dirty="0"/>
          </a:p>
        </p:txBody>
      </p:sp>
      <p:pic>
        <p:nvPicPr>
          <p:cNvPr id="6" name="Picture Placeholder 5">
            <a:extLst>
              <a:ext uri="{FF2B5EF4-FFF2-40B4-BE49-F238E27FC236}">
                <a16:creationId xmlns:a16="http://schemas.microsoft.com/office/drawing/2014/main" id="{8F76AD42-1781-908A-84FF-048448480F1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724" b="3724"/>
          <a:stretch>
            <a:fillRect/>
          </a:stretch>
        </p:blipFill>
        <p:spPr/>
      </p:pic>
      <p:sp>
        <p:nvSpPr>
          <p:cNvPr id="4" name="Text Placeholder 3">
            <a:extLst>
              <a:ext uri="{FF2B5EF4-FFF2-40B4-BE49-F238E27FC236}">
                <a16:creationId xmlns:a16="http://schemas.microsoft.com/office/drawing/2014/main" id="{1FBD2309-D167-2C8F-4EAB-26B150607ABA}"/>
              </a:ext>
            </a:extLst>
          </p:cNvPr>
          <p:cNvSpPr>
            <a:spLocks noGrp="1"/>
          </p:cNvSpPr>
          <p:nvPr>
            <p:ph type="body" sz="half" idx="2"/>
          </p:nvPr>
        </p:nvSpPr>
        <p:spPr/>
        <p:txBody>
          <a:bodyPr>
            <a:normAutofit/>
          </a:bodyPr>
          <a:lstStyle/>
          <a:p>
            <a:r>
              <a:rPr lang="en-US" dirty="0"/>
              <a:t>The combination of health amenities choices on the Right building are:</a:t>
            </a:r>
          </a:p>
          <a:p>
            <a:r>
              <a:rPr lang="en-US" dirty="0"/>
              <a:t>1) Traditional Sauna Cabin</a:t>
            </a:r>
          </a:p>
          <a:p>
            <a:r>
              <a:rPr lang="en-US" dirty="0"/>
              <a:t>2) Infra Red Sauna Cabin</a:t>
            </a:r>
          </a:p>
          <a:p>
            <a:r>
              <a:rPr lang="en-US" dirty="0"/>
              <a:t>3) Combination Sauna Cabin</a:t>
            </a:r>
          </a:p>
          <a:p>
            <a:r>
              <a:rPr lang="en-US" dirty="0"/>
              <a:t>This can be allocated on the left hand side if required. The two rooms on opposite ends are symmetrical to each other. </a:t>
            </a:r>
          </a:p>
          <a:p>
            <a:endParaRPr lang="en-US" dirty="0"/>
          </a:p>
          <a:p>
            <a:r>
              <a:rPr lang="en-US" dirty="0"/>
              <a:t>Choices of materials will be finalized with site meeting,</a:t>
            </a:r>
          </a:p>
          <a:p>
            <a:endParaRPr lang="en-ZA" dirty="0"/>
          </a:p>
        </p:txBody>
      </p:sp>
      <p:pic>
        <p:nvPicPr>
          <p:cNvPr id="5" name="Picture 4">
            <a:extLst>
              <a:ext uri="{FF2B5EF4-FFF2-40B4-BE49-F238E27FC236}">
                <a16:creationId xmlns:a16="http://schemas.microsoft.com/office/drawing/2014/main" id="{D7903885-9824-3B54-E980-76920A458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920" y="77469"/>
            <a:ext cx="2765740" cy="919481"/>
          </a:xfrm>
          <a:prstGeom prst="rect">
            <a:avLst/>
          </a:prstGeom>
        </p:spPr>
      </p:pic>
    </p:spTree>
    <p:extLst>
      <p:ext uri="{BB962C8B-B14F-4D97-AF65-F5344CB8AC3E}">
        <p14:creationId xmlns:p14="http://schemas.microsoft.com/office/powerpoint/2010/main" val="366355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4B6F-E2B9-3CF8-507A-F1AFE216D714}"/>
              </a:ext>
            </a:extLst>
          </p:cNvPr>
          <p:cNvSpPr>
            <a:spLocks noGrp="1"/>
          </p:cNvSpPr>
          <p:nvPr>
            <p:ph type="title"/>
          </p:nvPr>
        </p:nvSpPr>
        <p:spPr/>
        <p:txBody>
          <a:bodyPr/>
          <a:lstStyle/>
          <a:p>
            <a:r>
              <a:rPr lang="en-US" dirty="0"/>
              <a:t>Choice of health amenities - center building</a:t>
            </a:r>
            <a:endParaRPr lang="en-ZA" dirty="0"/>
          </a:p>
        </p:txBody>
      </p:sp>
      <p:pic>
        <p:nvPicPr>
          <p:cNvPr id="6" name="Picture Placeholder 5">
            <a:extLst>
              <a:ext uri="{FF2B5EF4-FFF2-40B4-BE49-F238E27FC236}">
                <a16:creationId xmlns:a16="http://schemas.microsoft.com/office/drawing/2014/main" id="{CE325274-1A11-B2FF-53DA-712BEC8893E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603" b="5603"/>
          <a:stretch>
            <a:fillRect/>
          </a:stretch>
        </p:blipFill>
        <p:spPr/>
      </p:pic>
      <p:sp>
        <p:nvSpPr>
          <p:cNvPr id="4" name="Text Placeholder 3">
            <a:extLst>
              <a:ext uri="{FF2B5EF4-FFF2-40B4-BE49-F238E27FC236}">
                <a16:creationId xmlns:a16="http://schemas.microsoft.com/office/drawing/2014/main" id="{C9ADAF18-107B-DB92-6F4F-28589D73D504}"/>
              </a:ext>
            </a:extLst>
          </p:cNvPr>
          <p:cNvSpPr>
            <a:spLocks noGrp="1"/>
          </p:cNvSpPr>
          <p:nvPr>
            <p:ph type="body" sz="half" idx="2"/>
          </p:nvPr>
        </p:nvSpPr>
        <p:spPr/>
        <p:txBody>
          <a:bodyPr>
            <a:normAutofit fontScale="92500" lnSpcReduction="10000"/>
          </a:bodyPr>
          <a:lstStyle/>
          <a:p>
            <a:r>
              <a:rPr lang="en-US" dirty="0"/>
              <a:t>The combination of health amenities choices on the center building are:</a:t>
            </a:r>
          </a:p>
          <a:p>
            <a:r>
              <a:rPr lang="en-US" dirty="0"/>
              <a:t>• ENTERTAINMENT AREA - MINI BAR</a:t>
            </a:r>
          </a:p>
          <a:p>
            <a:r>
              <a:rPr lang="en-US" dirty="0"/>
              <a:t>• GYM AREA</a:t>
            </a:r>
          </a:p>
          <a:p>
            <a:r>
              <a:rPr lang="en-US" dirty="0"/>
              <a:t>• OFFICE SPACE</a:t>
            </a:r>
          </a:p>
          <a:p>
            <a:r>
              <a:rPr lang="en-US" dirty="0"/>
              <a:t>• PLAY ROOM</a:t>
            </a:r>
          </a:p>
          <a:p>
            <a:r>
              <a:rPr lang="en-US" dirty="0"/>
              <a:t>• MESSAGE ROOM</a:t>
            </a:r>
          </a:p>
          <a:p>
            <a:r>
              <a:rPr lang="en-US" dirty="0"/>
              <a:t>• YOGA ROOM</a:t>
            </a:r>
          </a:p>
          <a:p>
            <a:r>
              <a:rPr lang="en-US" dirty="0"/>
              <a:t>• DRESSING AREA</a:t>
            </a:r>
          </a:p>
          <a:p>
            <a:r>
              <a:rPr lang="en-US" dirty="0"/>
              <a:t>You may choose which amenities will suit you best for your requirements in the middle section of the Wellness centre. </a:t>
            </a:r>
          </a:p>
          <a:p>
            <a:r>
              <a:rPr lang="en-US" dirty="0"/>
              <a:t>Choices of materials will be finalized with site meeting,</a:t>
            </a:r>
          </a:p>
          <a:p>
            <a:endParaRPr lang="en-US" dirty="0"/>
          </a:p>
          <a:p>
            <a:endParaRPr lang="en-ZA" dirty="0"/>
          </a:p>
        </p:txBody>
      </p:sp>
      <p:pic>
        <p:nvPicPr>
          <p:cNvPr id="7" name="Picture 6">
            <a:extLst>
              <a:ext uri="{FF2B5EF4-FFF2-40B4-BE49-F238E27FC236}">
                <a16:creationId xmlns:a16="http://schemas.microsoft.com/office/drawing/2014/main" id="{24717902-4802-1675-6016-8D64508A0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283" y="118304"/>
            <a:ext cx="2642910" cy="878646"/>
          </a:xfrm>
          <a:prstGeom prst="rect">
            <a:avLst/>
          </a:prstGeom>
        </p:spPr>
      </p:pic>
    </p:spTree>
    <p:extLst>
      <p:ext uri="{BB962C8B-B14F-4D97-AF65-F5344CB8AC3E}">
        <p14:creationId xmlns:p14="http://schemas.microsoft.com/office/powerpoint/2010/main" val="60532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E585-6232-FCEB-1602-8DE29A298079}"/>
              </a:ext>
            </a:extLst>
          </p:cNvPr>
          <p:cNvSpPr>
            <a:spLocks noGrp="1"/>
          </p:cNvSpPr>
          <p:nvPr>
            <p:ph type="title"/>
          </p:nvPr>
        </p:nvSpPr>
        <p:spPr/>
        <p:txBody>
          <a:bodyPr/>
          <a:lstStyle/>
          <a:p>
            <a:r>
              <a:rPr lang="en-ZA" dirty="0"/>
              <a:t>Individual health amenities – Ice Bath </a:t>
            </a:r>
          </a:p>
        </p:txBody>
      </p:sp>
      <p:sp>
        <p:nvSpPr>
          <p:cNvPr id="13" name="Picture Placeholder 12">
            <a:extLst>
              <a:ext uri="{FF2B5EF4-FFF2-40B4-BE49-F238E27FC236}">
                <a16:creationId xmlns:a16="http://schemas.microsoft.com/office/drawing/2014/main" id="{269A7E0F-5F13-FFCA-0AFF-F052128DCD55}"/>
              </a:ext>
            </a:extLst>
          </p:cNvPr>
          <p:cNvSpPr>
            <a:spLocks noGrp="1"/>
          </p:cNvSpPr>
          <p:nvPr>
            <p:ph type="pic" idx="1"/>
          </p:nvPr>
        </p:nvSpPr>
        <p:spPr/>
      </p:sp>
      <p:sp>
        <p:nvSpPr>
          <p:cNvPr id="4" name="Text Placeholder 3">
            <a:extLst>
              <a:ext uri="{FF2B5EF4-FFF2-40B4-BE49-F238E27FC236}">
                <a16:creationId xmlns:a16="http://schemas.microsoft.com/office/drawing/2014/main" id="{0ECF9615-C664-A4C3-64E0-D2D54E2B7C1F}"/>
              </a:ext>
            </a:extLst>
          </p:cNvPr>
          <p:cNvSpPr>
            <a:spLocks noGrp="1"/>
          </p:cNvSpPr>
          <p:nvPr>
            <p:ph type="body" sz="half" idx="2"/>
          </p:nvPr>
        </p:nvSpPr>
        <p:spPr/>
        <p:txBody>
          <a:bodyPr>
            <a:normAutofit fontScale="92500" lnSpcReduction="10000"/>
          </a:bodyPr>
          <a:lstStyle/>
          <a:p>
            <a:r>
              <a:rPr lang="en-US" dirty="0"/>
              <a:t>Tub Material: </a:t>
            </a:r>
            <a:r>
              <a:rPr lang="en-US" dirty="0" err="1"/>
              <a:t>Galvanised</a:t>
            </a:r>
            <a:r>
              <a:rPr lang="en-US" dirty="0"/>
              <a:t> Steel Underwater LED Light: No External Dimensions: L2400mm W830mm H750mm</a:t>
            </a:r>
          </a:p>
          <a:p>
            <a:r>
              <a:rPr lang="en-US" dirty="0"/>
              <a:t>Internal Dimensions: L1400mm W600mm H580mm</a:t>
            </a:r>
          </a:p>
          <a:p>
            <a:r>
              <a:rPr lang="en-US" dirty="0"/>
              <a:t>Warranty: 1-Year Limited</a:t>
            </a:r>
          </a:p>
          <a:p>
            <a:r>
              <a:rPr lang="en-US" dirty="0"/>
              <a:t> Lead Time: 4-6 Weeks</a:t>
            </a:r>
          </a:p>
          <a:p>
            <a:r>
              <a:rPr lang="en-US" dirty="0"/>
              <a:t>50% deposit to secure the order; remaining 50% payable upon completion PRIOR to delivery.</a:t>
            </a:r>
          </a:p>
          <a:p>
            <a:r>
              <a:rPr lang="en-US" dirty="0"/>
              <a:t>Ready to install, fully automated cleaning system. </a:t>
            </a:r>
          </a:p>
          <a:p>
            <a:r>
              <a:rPr lang="en-US" dirty="0"/>
              <a:t>Excludes delivery fee. – Cover Optional Extra</a:t>
            </a:r>
          </a:p>
          <a:p>
            <a:r>
              <a:rPr lang="en-ZA" dirty="0"/>
              <a:t>ZAR70.000 – ZAR105,000 EX VAT – Delivery exclusive</a:t>
            </a:r>
          </a:p>
        </p:txBody>
      </p:sp>
      <p:pic>
        <p:nvPicPr>
          <p:cNvPr id="5" name="Picture 4">
            <a:extLst>
              <a:ext uri="{FF2B5EF4-FFF2-40B4-BE49-F238E27FC236}">
                <a16:creationId xmlns:a16="http://schemas.microsoft.com/office/drawing/2014/main" id="{3594108B-A36D-86BD-3570-AB7671C577E5}"/>
              </a:ext>
            </a:extLst>
          </p:cNvPr>
          <p:cNvPicPr>
            <a:picLocks noChangeAspect="1"/>
          </p:cNvPicPr>
          <p:nvPr/>
        </p:nvPicPr>
        <p:blipFill>
          <a:blip r:embed="rId2"/>
          <a:stretch>
            <a:fillRect/>
          </a:stretch>
        </p:blipFill>
        <p:spPr>
          <a:xfrm>
            <a:off x="5183188" y="1692322"/>
            <a:ext cx="6169024" cy="3507475"/>
          </a:xfrm>
          <a:prstGeom prst="rect">
            <a:avLst/>
          </a:prstGeom>
        </p:spPr>
      </p:pic>
      <p:pic>
        <p:nvPicPr>
          <p:cNvPr id="11" name="Picture 10">
            <a:extLst>
              <a:ext uri="{FF2B5EF4-FFF2-40B4-BE49-F238E27FC236}">
                <a16:creationId xmlns:a16="http://schemas.microsoft.com/office/drawing/2014/main" id="{03A897E0-4AFD-E281-59AB-21BB10B51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682" y="81337"/>
            <a:ext cx="2725454" cy="906088"/>
          </a:xfrm>
          <a:prstGeom prst="rect">
            <a:avLst/>
          </a:prstGeom>
        </p:spPr>
      </p:pic>
    </p:spTree>
    <p:extLst>
      <p:ext uri="{BB962C8B-B14F-4D97-AF65-F5344CB8AC3E}">
        <p14:creationId xmlns:p14="http://schemas.microsoft.com/office/powerpoint/2010/main" val="116599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819A-7971-B56A-53E3-D4D0A35EED4B}"/>
              </a:ext>
            </a:extLst>
          </p:cNvPr>
          <p:cNvSpPr>
            <a:spLocks noGrp="1"/>
          </p:cNvSpPr>
          <p:nvPr>
            <p:ph type="title"/>
          </p:nvPr>
        </p:nvSpPr>
        <p:spPr>
          <a:xfrm>
            <a:off x="839788" y="354843"/>
            <a:ext cx="3932237" cy="1009934"/>
          </a:xfrm>
        </p:spPr>
        <p:txBody>
          <a:bodyPr/>
          <a:lstStyle/>
          <a:p>
            <a:r>
              <a:rPr lang="en-US" dirty="0"/>
              <a:t>Individual health amenities – Hot Tubs </a:t>
            </a:r>
            <a:endParaRPr lang="en-ZA" dirty="0"/>
          </a:p>
        </p:txBody>
      </p:sp>
      <p:pic>
        <p:nvPicPr>
          <p:cNvPr id="5" name="Picture Placeholder 4">
            <a:extLst>
              <a:ext uri="{FF2B5EF4-FFF2-40B4-BE49-F238E27FC236}">
                <a16:creationId xmlns:a16="http://schemas.microsoft.com/office/drawing/2014/main" id="{4A3BA6A4-1C28-5E6C-E1B0-05349CBAA1CF}"/>
              </a:ext>
            </a:extLst>
          </p:cNvPr>
          <p:cNvPicPr>
            <a:picLocks noGrp="1" noChangeAspect="1"/>
          </p:cNvPicPr>
          <p:nvPr>
            <p:ph type="pic" idx="1"/>
          </p:nvPr>
        </p:nvPicPr>
        <p:blipFill>
          <a:blip r:embed="rId2"/>
          <a:srcRect l="10229" r="10229"/>
          <a:stretch>
            <a:fillRect/>
          </a:stretch>
        </p:blipFill>
        <p:spPr>
          <a:xfrm>
            <a:off x="5586480" y="487588"/>
            <a:ext cx="2777037" cy="2402005"/>
          </a:xfrm>
          <a:prstGeom prst="rect">
            <a:avLst/>
          </a:prstGeom>
        </p:spPr>
      </p:pic>
      <p:sp>
        <p:nvSpPr>
          <p:cNvPr id="4" name="Text Placeholder 3">
            <a:extLst>
              <a:ext uri="{FF2B5EF4-FFF2-40B4-BE49-F238E27FC236}">
                <a16:creationId xmlns:a16="http://schemas.microsoft.com/office/drawing/2014/main" id="{45C588FD-3D84-1C6D-72D5-803EA532CC41}"/>
              </a:ext>
            </a:extLst>
          </p:cNvPr>
          <p:cNvSpPr>
            <a:spLocks noGrp="1"/>
          </p:cNvSpPr>
          <p:nvPr>
            <p:ph type="body" sz="half" idx="2"/>
          </p:nvPr>
        </p:nvSpPr>
        <p:spPr>
          <a:xfrm>
            <a:off x="839788" y="1364777"/>
            <a:ext cx="3932237" cy="4873625"/>
          </a:xfrm>
        </p:spPr>
        <p:txBody>
          <a:bodyPr>
            <a:normAutofit fontScale="92500" lnSpcReduction="10000"/>
          </a:bodyPr>
          <a:lstStyle/>
          <a:p>
            <a:r>
              <a:rPr lang="en-US" dirty="0"/>
              <a:t>Experience the soothing crackle of the fire and the embrace of naturally heated water, offering the ultimate relaxation experience. The hot tub operates on the timeless principle of natural convection heating. Simply ignite a wood fire in the heating coil or submerged snorkel stove, and watch as the warmth effortlessly circulates into the tub, all without the need for electricity.“</a:t>
            </a:r>
          </a:p>
          <a:p>
            <a:r>
              <a:rPr lang="en-US" dirty="0"/>
              <a:t>1) Wood-fired Hot Tub with coil heater</a:t>
            </a:r>
          </a:p>
          <a:p>
            <a:r>
              <a:rPr lang="pt-BR" dirty="0"/>
              <a:t>R41 082.60 – Ex. VAT - Exclude delivery</a:t>
            </a:r>
            <a:endParaRPr lang="en-US" dirty="0"/>
          </a:p>
          <a:p>
            <a:r>
              <a:rPr lang="en-US" dirty="0"/>
              <a:t>2) Wood-fired Hot Tub with snorkel heater</a:t>
            </a:r>
          </a:p>
          <a:p>
            <a:r>
              <a:rPr lang="en-US" dirty="0"/>
              <a:t>58 430.45 – Ex. VAT - Exclude delivery</a:t>
            </a:r>
          </a:p>
          <a:p>
            <a:r>
              <a:rPr lang="en-US" dirty="0"/>
              <a:t>3) Wood-fired Hot tub with 6 jets</a:t>
            </a:r>
          </a:p>
          <a:p>
            <a:r>
              <a:rPr lang="en-US" dirty="0"/>
              <a:t>ZAR 35 056.55 Ex. VAT - Exclude delivery</a:t>
            </a:r>
          </a:p>
          <a:p>
            <a:r>
              <a:rPr lang="en-US" dirty="0"/>
              <a:t>4) Tickle Hot Tub</a:t>
            </a:r>
          </a:p>
          <a:p>
            <a:r>
              <a:rPr lang="en-ZA" dirty="0"/>
              <a:t>ZAR 26 200.00 Ex. VAT - Exclude delivery </a:t>
            </a:r>
          </a:p>
          <a:p>
            <a:r>
              <a:rPr lang="en-ZA" dirty="0"/>
              <a:t>Lead times from 4 – 6 weeks – Optional Extras available – Enquire within</a:t>
            </a:r>
          </a:p>
        </p:txBody>
      </p:sp>
      <p:pic>
        <p:nvPicPr>
          <p:cNvPr id="6" name="Picture 5">
            <a:extLst>
              <a:ext uri="{FF2B5EF4-FFF2-40B4-BE49-F238E27FC236}">
                <a16:creationId xmlns:a16="http://schemas.microsoft.com/office/drawing/2014/main" id="{009397EA-2A0D-F3BC-E5B3-BE59ED129F32}"/>
              </a:ext>
            </a:extLst>
          </p:cNvPr>
          <p:cNvPicPr>
            <a:picLocks noChangeAspect="1"/>
          </p:cNvPicPr>
          <p:nvPr/>
        </p:nvPicPr>
        <p:blipFill>
          <a:blip r:embed="rId3"/>
          <a:stretch>
            <a:fillRect/>
          </a:stretch>
        </p:blipFill>
        <p:spPr>
          <a:xfrm>
            <a:off x="8466796" y="487587"/>
            <a:ext cx="3491287" cy="2402005"/>
          </a:xfrm>
          <a:prstGeom prst="rect">
            <a:avLst/>
          </a:prstGeom>
        </p:spPr>
      </p:pic>
      <p:pic>
        <p:nvPicPr>
          <p:cNvPr id="7" name="Picture 6">
            <a:extLst>
              <a:ext uri="{FF2B5EF4-FFF2-40B4-BE49-F238E27FC236}">
                <a16:creationId xmlns:a16="http://schemas.microsoft.com/office/drawing/2014/main" id="{B57E1CBB-FDD5-0A13-4A11-1EE4C9250392}"/>
              </a:ext>
            </a:extLst>
          </p:cNvPr>
          <p:cNvPicPr>
            <a:picLocks noChangeAspect="1"/>
          </p:cNvPicPr>
          <p:nvPr/>
        </p:nvPicPr>
        <p:blipFill>
          <a:blip r:embed="rId4"/>
          <a:stretch>
            <a:fillRect/>
          </a:stretch>
        </p:blipFill>
        <p:spPr>
          <a:xfrm>
            <a:off x="5586480" y="2889592"/>
            <a:ext cx="2880316" cy="2920658"/>
          </a:xfrm>
          <a:prstGeom prst="rect">
            <a:avLst/>
          </a:prstGeom>
        </p:spPr>
      </p:pic>
      <p:pic>
        <p:nvPicPr>
          <p:cNvPr id="8" name="Picture 7">
            <a:extLst>
              <a:ext uri="{FF2B5EF4-FFF2-40B4-BE49-F238E27FC236}">
                <a16:creationId xmlns:a16="http://schemas.microsoft.com/office/drawing/2014/main" id="{6F9E8E79-29E1-39BB-594B-95D76C64AEF5}"/>
              </a:ext>
            </a:extLst>
          </p:cNvPr>
          <p:cNvPicPr>
            <a:picLocks noChangeAspect="1"/>
          </p:cNvPicPr>
          <p:nvPr/>
        </p:nvPicPr>
        <p:blipFill>
          <a:blip r:embed="rId5"/>
          <a:stretch>
            <a:fillRect/>
          </a:stretch>
        </p:blipFill>
        <p:spPr>
          <a:xfrm>
            <a:off x="8775510" y="2877664"/>
            <a:ext cx="3182573" cy="2920658"/>
          </a:xfrm>
          <a:prstGeom prst="rect">
            <a:avLst/>
          </a:prstGeom>
        </p:spPr>
      </p:pic>
      <p:pic>
        <p:nvPicPr>
          <p:cNvPr id="9" name="Picture 8">
            <a:extLst>
              <a:ext uri="{FF2B5EF4-FFF2-40B4-BE49-F238E27FC236}">
                <a16:creationId xmlns:a16="http://schemas.microsoft.com/office/drawing/2014/main" id="{C880D374-4D1E-8416-BF62-944960FF49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6624" y="102106"/>
            <a:ext cx="2880316" cy="957572"/>
          </a:xfrm>
          <a:prstGeom prst="rect">
            <a:avLst/>
          </a:prstGeom>
        </p:spPr>
      </p:pic>
    </p:spTree>
    <p:extLst>
      <p:ext uri="{BB962C8B-B14F-4D97-AF65-F5344CB8AC3E}">
        <p14:creationId xmlns:p14="http://schemas.microsoft.com/office/powerpoint/2010/main" val="77922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21DE-318F-5AD6-9B2B-0106589C52B5}"/>
              </a:ext>
            </a:extLst>
          </p:cNvPr>
          <p:cNvSpPr>
            <a:spLocks noGrp="1"/>
          </p:cNvSpPr>
          <p:nvPr>
            <p:ph type="title"/>
          </p:nvPr>
        </p:nvSpPr>
        <p:spPr/>
        <p:txBody>
          <a:bodyPr/>
          <a:lstStyle/>
          <a:p>
            <a:r>
              <a:rPr lang="en-ZA" dirty="0"/>
              <a:t>Sauna Cabins – Traditional &amp; Infra Red</a:t>
            </a:r>
          </a:p>
        </p:txBody>
      </p:sp>
      <p:pic>
        <p:nvPicPr>
          <p:cNvPr id="6" name="Picture Placeholder 5">
            <a:extLst>
              <a:ext uri="{FF2B5EF4-FFF2-40B4-BE49-F238E27FC236}">
                <a16:creationId xmlns:a16="http://schemas.microsoft.com/office/drawing/2014/main" id="{3080EA6B-E2A5-4E39-66C6-25266FE15BE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1725" b="31725"/>
          <a:stretch>
            <a:fillRect/>
          </a:stretch>
        </p:blipFill>
        <p:spPr/>
      </p:pic>
      <p:sp>
        <p:nvSpPr>
          <p:cNvPr id="4" name="Text Placeholder 3">
            <a:extLst>
              <a:ext uri="{FF2B5EF4-FFF2-40B4-BE49-F238E27FC236}">
                <a16:creationId xmlns:a16="http://schemas.microsoft.com/office/drawing/2014/main" id="{54AED3B0-424E-6822-53EB-8CDBF46F9DBB}"/>
              </a:ext>
            </a:extLst>
          </p:cNvPr>
          <p:cNvSpPr>
            <a:spLocks noGrp="1"/>
          </p:cNvSpPr>
          <p:nvPr>
            <p:ph type="body" sz="half" idx="2"/>
          </p:nvPr>
        </p:nvSpPr>
        <p:spPr/>
        <p:txBody>
          <a:bodyPr>
            <a:normAutofit/>
          </a:bodyPr>
          <a:lstStyle/>
          <a:p>
            <a:r>
              <a:rPr lang="en-ZA" dirty="0"/>
              <a:t>Choice between a Traditional &amp; Infra red or a combination of both Sauna Cabin. </a:t>
            </a:r>
          </a:p>
          <a:p>
            <a:r>
              <a:rPr lang="en-ZA" dirty="0"/>
              <a:t>The Traditional Sauna cabin provides a hot rock experience through heating up the cabin, sweating and can reach temperatures of up to 110 degrees. The experience is from outside to inside the body.</a:t>
            </a:r>
          </a:p>
          <a:p>
            <a:r>
              <a:rPr lang="en-ZA" dirty="0"/>
              <a:t>The infra red Sauna provides IR panels that penetrate your skin 3 times more with electromagnetic waves and the experience is from inside to outside. The room temperature can reach up to 40 -60 degrees depending of the amount of panels installed.</a:t>
            </a:r>
          </a:p>
          <a:p>
            <a:r>
              <a:rPr lang="en-ZA" dirty="0"/>
              <a:t>Digital control panel optional. Custom build cabins – Prices ranges - Enquire within.</a:t>
            </a:r>
          </a:p>
          <a:p>
            <a:endParaRPr lang="en-ZA" dirty="0"/>
          </a:p>
        </p:txBody>
      </p:sp>
      <p:pic>
        <p:nvPicPr>
          <p:cNvPr id="5" name="Picture 4">
            <a:extLst>
              <a:ext uri="{FF2B5EF4-FFF2-40B4-BE49-F238E27FC236}">
                <a16:creationId xmlns:a16="http://schemas.microsoft.com/office/drawing/2014/main" id="{971CE7D2-3116-F0DC-B4B4-A6CCB0EA2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80" y="136478"/>
            <a:ext cx="2915865" cy="850947"/>
          </a:xfrm>
          <a:prstGeom prst="rect">
            <a:avLst/>
          </a:prstGeom>
        </p:spPr>
      </p:pic>
    </p:spTree>
    <p:extLst>
      <p:ext uri="{BB962C8B-B14F-4D97-AF65-F5344CB8AC3E}">
        <p14:creationId xmlns:p14="http://schemas.microsoft.com/office/powerpoint/2010/main" val="970081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TotalTime>
  <Words>1067</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Scandia Wellness Centre</vt:lpstr>
      <vt:lpstr>Scandia Wellness Centre dimensions</vt:lpstr>
      <vt:lpstr>Clients Prerequisite Requirements</vt:lpstr>
      <vt:lpstr>Choice of health amenities – Left building</vt:lpstr>
      <vt:lpstr>Choice of health amenities – Right building</vt:lpstr>
      <vt:lpstr>Choice of health amenities - center building</vt:lpstr>
      <vt:lpstr>Individual health amenities – Ice Bath </vt:lpstr>
      <vt:lpstr>Individual health amenities – Hot Tubs </vt:lpstr>
      <vt:lpstr>Sauna Cabins – Traditional &amp; Infra Red</vt:lpstr>
      <vt:lpstr>Steam room, Shower or Therapy cabin</vt:lpstr>
      <vt:lpstr>Composite or Natural decking</vt:lpstr>
      <vt:lpstr>Experience the true Scandinavian culture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Scandia Wellness Centre</dc:title>
  <dc:creator>Gerhard Potgieter</dc:creator>
  <cp:lastModifiedBy>Gerhard Potgieter</cp:lastModifiedBy>
  <cp:revision>11</cp:revision>
  <dcterms:created xsi:type="dcterms:W3CDTF">2024-02-13T10:16:49Z</dcterms:created>
  <dcterms:modified xsi:type="dcterms:W3CDTF">2024-02-14T07:50:00Z</dcterms:modified>
</cp:coreProperties>
</file>